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sldIdLst>
    <p:sldId id="256" r:id="rId2"/>
    <p:sldId id="257" r:id="rId3"/>
    <p:sldId id="268" r:id="rId4"/>
    <p:sldId id="258" r:id="rId5"/>
    <p:sldId id="270" r:id="rId6"/>
    <p:sldId id="260" r:id="rId7"/>
    <p:sldId id="264" r:id="rId8"/>
    <p:sldId id="261" r:id="rId9"/>
    <p:sldId id="262" r:id="rId10"/>
    <p:sldId id="263" r:id="rId11"/>
    <p:sldId id="267" r:id="rId12"/>
    <p:sldId id="259" r:id="rId13"/>
    <p:sldId id="265" r:id="rId14"/>
    <p:sldId id="266" r:id="rId15"/>
  </p:sldIdLst>
  <p:sldSz cx="9144000" cy="6858000" type="screen4x3"/>
  <p:notesSz cx="6805613" cy="9939338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Impact" panose="020B080603090205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Štýl s motívom 2 - zvýrazneni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Stredný štý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Štýl s motívom 2 - zvýrazneni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54102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sk-SK" sz="2400" dirty="0">
              <a:latin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ltGray">
          <a:xfrm>
            <a:off x="539750" y="4953000"/>
            <a:ext cx="8243888" cy="914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sk-SK" sz="2400" dirty="0">
              <a:latin typeface="Times New Roman" panose="02020603050405020304" pitchFamily="18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5400675"/>
            <a:ext cx="990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477000" y="1066800"/>
            <a:ext cx="2306638" cy="3048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sk-SK" sz="2400" dirty="0">
              <a:latin typeface="Times New Roman" panose="02020603050405020304" pitchFamily="18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858838" y="1219200"/>
            <a:ext cx="7924800" cy="1588"/>
          </a:xfrm>
          <a:prstGeom prst="line">
            <a:avLst/>
          </a:prstGeom>
          <a:noFill/>
          <a:ln w="444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19" descr="Znak SHMU modry zl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8" t="2650" r="5472" b="2650"/>
          <a:stretch>
            <a:fillRect/>
          </a:stretch>
        </p:blipFill>
        <p:spPr bwMode="auto">
          <a:xfrm>
            <a:off x="666750" y="4191000"/>
            <a:ext cx="96043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0" descr="certiznacka 9001_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5132388"/>
            <a:ext cx="90328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828800" y="1371600"/>
            <a:ext cx="6629400" cy="32004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sk-SK" altLang="sk-SK" noProof="0"/>
              <a:t>Upravte štýly predlohy textu</a:t>
            </a:r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953000"/>
            <a:ext cx="7918450" cy="914400"/>
          </a:xfrm>
        </p:spPr>
        <p:txBody>
          <a:bodyPr anchor="ctr"/>
          <a:lstStyle>
            <a:lvl1pPr marL="0" indent="0" algn="r">
              <a:buFont typeface="Wingdings" panose="05000000000000000000" pitchFamily="2" charset="2"/>
              <a:buNone/>
              <a:defRPr sz="1800">
                <a:solidFill>
                  <a:srgbClr val="FFCC00"/>
                </a:solidFill>
              </a:defRPr>
            </a:lvl1pPr>
          </a:lstStyle>
          <a:p>
            <a:pPr lvl="0"/>
            <a:r>
              <a:rPr lang="sk-SK" altLang="sk-SK" noProof="0"/>
              <a:t>Kliknutím upravte štýl predlohy podnadpisov</a:t>
            </a:r>
            <a:endParaRPr lang="en-GB" altLang="sk-SK" noProof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sk-SK" noProof="0"/>
              <a:t>January 2016</a:t>
            </a:r>
            <a:r>
              <a:rPr lang="sk-SK" altLang="sk-SK"/>
              <a:t>	</a:t>
            </a:r>
            <a:endParaRPr lang="en-GB" altLang="sk-SK" dirty="0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sk-SK"/>
              <a:t>Slovak Hydrometerological Institute</a:t>
            </a:r>
            <a:endParaRPr lang="en-US" altLang="sk-SK" dirty="0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k-SK"/>
              <a:t>Department of Emissions and Air Quality Monitoring</a:t>
            </a:r>
          </a:p>
          <a:p>
            <a:endParaRPr lang="en-GB" altLang="sk-SK" dirty="0"/>
          </a:p>
        </p:txBody>
      </p:sp>
    </p:spTree>
    <p:extLst>
      <p:ext uri="{BB962C8B-B14F-4D97-AF65-F5344CB8AC3E}">
        <p14:creationId xmlns:p14="http://schemas.microsoft.com/office/powerpoint/2010/main" val="196907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9A422-8E11-4B0C-84F9-BB34A37386C1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274091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07238" y="304800"/>
            <a:ext cx="2068512" cy="5638800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98525" y="304800"/>
            <a:ext cx="6056313" cy="563880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CD70C-EAB0-491B-828A-5B378CCD2D03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161307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3ED9A-BAB0-424C-AF88-8449F1EEA99C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33648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45033-F46F-4D8D-96DF-C9B818B8EF89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318323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810000" cy="40386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905000"/>
            <a:ext cx="3810000" cy="40386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97FE2-77A7-451C-9739-21503C2072FD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414239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8D926-1F31-429F-8DB9-066A17135F9D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40900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CEF24-EFED-46D4-8216-62EDF38FFE98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32249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666DE-94AD-4708-A43C-62520FD437AD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164053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777ED-2BE7-4304-82B3-A893DEF6C329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426745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/>
              <a:t>Ak chcete pridať obrázok, kliknite na ikonu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FD55C-BFEF-43E8-B7C0-C65D1730B3CC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41552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sk-SK" sz="2400" dirty="0">
              <a:latin typeface="Times New Roman" panose="02020603050405020304" pitchFamily="18" charset="0"/>
            </a:endParaRP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6797675" y="1306513"/>
            <a:ext cx="1936750" cy="1825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sk-SK" sz="2400" dirty="0">
              <a:latin typeface="Times New Roman" panose="02020603050405020304" pitchFamily="18" charset="0"/>
            </a:endParaRP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428625" y="1382713"/>
            <a:ext cx="8305800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304800"/>
            <a:ext cx="82772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 Click to edit Master title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vbv</a:t>
            </a:r>
          </a:p>
          <a:p>
            <a:pPr lvl="1"/>
            <a:r>
              <a:rPr lang="sk-SK" altLang="sk-SK"/>
              <a:t>vbv</a:t>
            </a:r>
          </a:p>
          <a:p>
            <a:pPr lvl="2"/>
            <a:r>
              <a:rPr lang="sk-SK" altLang="sk-SK"/>
              <a:t>vb</a:t>
            </a:r>
          </a:p>
          <a:p>
            <a:pPr lvl="3"/>
            <a:r>
              <a:rPr lang="sk-SK" altLang="sk-SK"/>
              <a:t>Fourth level</a:t>
            </a:r>
          </a:p>
          <a:p>
            <a:pPr lvl="4"/>
            <a:r>
              <a:rPr lang="sk-SK" altLang="sk-SK"/>
              <a:t>Fifth level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sk-SK" altLang="sk-SK"/>
              <a:t>JANUARY 2016	</a:t>
            </a:r>
            <a:endParaRPr lang="en-GB" altLang="sk-SK" dirty="0"/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Arial" panose="020B0604020202020204" pitchFamily="34" charset="0"/>
              </a:defRPr>
            </a:lvl1pPr>
          </a:lstStyle>
          <a:p>
            <a:endParaRPr lang="en-GB" altLang="sk-SK" dirty="0"/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AE2C6D74-9ECE-4FA2-92AB-C0D0D65FB2CA}" type="slidenum">
              <a:rPr lang="en-GB" altLang="sk-SK"/>
              <a:pPr/>
              <a:t>‹#›</a:t>
            </a:fld>
            <a:endParaRPr lang="en-GB" altLang="sk-SK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Text Box 16"/>
          <p:cNvSpPr txBox="1">
            <a:spLocks noChangeArrowheads="1"/>
          </p:cNvSpPr>
          <p:nvPr/>
        </p:nvSpPr>
        <p:spPr bwMode="auto">
          <a:xfrm rot="16200000" flipH="1">
            <a:off x="-1444625" y="2849563"/>
            <a:ext cx="35274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B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en-GB" altLang="sk-SK" sz="1060" spc="10" dirty="0">
                <a:solidFill>
                  <a:srgbClr val="0000B0"/>
                </a:solidFill>
                <a:latin typeface="Arial" panose="020B0604020202020204" pitchFamily="34" charset="0"/>
              </a:rPr>
              <a:t>SLOVENSKÝ</a:t>
            </a:r>
            <a:r>
              <a:rPr lang="en-GB" altLang="sk-SK" sz="1060" kern="0" spc="10" dirty="0">
                <a:solidFill>
                  <a:srgbClr val="0000B0"/>
                </a:solidFill>
                <a:latin typeface="Arial" panose="020B0604020202020204" pitchFamily="34" charset="0"/>
              </a:rPr>
              <a:t> </a:t>
            </a:r>
            <a:r>
              <a:rPr lang="en-GB" altLang="sk-SK" sz="1060" spc="10" dirty="0">
                <a:solidFill>
                  <a:srgbClr val="0000B0"/>
                </a:solidFill>
                <a:latin typeface="Arial" panose="020B0604020202020204" pitchFamily="34" charset="0"/>
              </a:rPr>
              <a:t>HYDROMETEOROLOGICKÝ ÚSTAV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sk-SK" altLang="sk-SK" sz="930" dirty="0">
                <a:solidFill>
                  <a:srgbClr val="0000B0"/>
                </a:solidFill>
                <a:latin typeface="Arial" panose="020B0604020202020204" pitchFamily="34" charset="0"/>
              </a:rPr>
              <a:t>Úsek KVALITA OVZDUŠIA – Odbor EMISIE A BIOPALIVÁ</a:t>
            </a:r>
            <a:endParaRPr lang="en-GB" altLang="sk-SK" sz="930" dirty="0">
              <a:solidFill>
                <a:srgbClr val="0000B0"/>
              </a:solidFill>
              <a:latin typeface="Arial" panose="020B0604020202020204" pitchFamily="34" charset="0"/>
            </a:endParaRPr>
          </a:p>
        </p:txBody>
      </p:sp>
      <p:pic>
        <p:nvPicPr>
          <p:cNvPr id="1036" name="Picture 18" descr="znak zlty podklad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3475"/>
            <a:ext cx="6159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24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>
          <a:solidFill>
            <a:srgbClr val="0000B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B0"/>
          </a:solidFill>
          <a:latin typeface="Impact" panose="020B080603090205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B0"/>
          </a:solidFill>
          <a:latin typeface="Impact" panose="020B080603090205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B0"/>
          </a:solidFill>
          <a:latin typeface="Impact" panose="020B080603090205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B0"/>
          </a:solidFill>
          <a:latin typeface="Impact" panose="020B080603090205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B0"/>
          </a:solidFill>
          <a:latin typeface="Impact" panose="020B080603090205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B0"/>
          </a:solidFill>
          <a:latin typeface="Impact" panose="020B080603090205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B0"/>
          </a:solidFill>
          <a:latin typeface="Impact" panose="020B080603090205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B0"/>
          </a:solidFill>
          <a:latin typeface="Impact" panose="020B0806030902050204" pitchFamily="34" charset="0"/>
        </a:defRPr>
      </a:lvl9pPr>
    </p:titleStyle>
    <p:bodyStyle>
      <a:lvl1pPr marL="381000" indent="-381000" algn="l" rtl="0" eaLnBrk="1" fontAlgn="base" hangingPunct="1">
        <a:spcBef>
          <a:spcPct val="20000"/>
        </a:spcBef>
        <a:spcAft>
          <a:spcPct val="0"/>
        </a:spcAft>
        <a:buClr>
          <a:srgbClr val="0000B0"/>
        </a:buClr>
        <a:buSzPct val="90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381000" algn="l" rtl="0" eaLnBrk="1" fontAlgn="base" hangingPunct="1">
        <a:spcBef>
          <a:spcPct val="20000"/>
        </a:spcBef>
        <a:spcAft>
          <a:spcPct val="0"/>
        </a:spcAft>
        <a:buClr>
          <a:srgbClr val="F6C700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810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2095500" indent="-3810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667000" indent="-3810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dr.eionet.europa.eu/sk/un/clrtap/" TargetMode="External"/><Relationship Id="rId2" Type="http://schemas.openxmlformats.org/officeDocument/2006/relationships/hyperlink" Target="https://cdr.eionet.europa.eu/sk/eu/nec_revise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viroportal.sk/indicator/detail?id=141" TargetMode="External"/><Relationship Id="rId4" Type="http://schemas.openxmlformats.org/officeDocument/2006/relationships/hyperlink" Target="http://www.shmu.sk/sk/?page=99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9530" y="1464365"/>
            <a:ext cx="6629400" cy="3200400"/>
          </a:xfrm>
        </p:spPr>
        <p:txBody>
          <a:bodyPr/>
          <a:lstStyle/>
          <a:p>
            <a:r>
              <a:rPr lang="sk-SK" sz="4600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EMISNÉ INVENTÚRY ZNEČISŤUJÚCICH LÁTOK</a:t>
            </a:r>
            <a:endParaRPr lang="en-GB" sz="4600" spc="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3879669" y="5029200"/>
            <a:ext cx="4578531" cy="1088572"/>
          </a:xfrm>
        </p:spPr>
        <p:txBody>
          <a:bodyPr/>
          <a:lstStyle/>
          <a:p>
            <a:endParaRPr lang="sk-SK"/>
          </a:p>
          <a:p>
            <a:r>
              <a:rPr lang="sk-SK" sz="1400" b="1"/>
              <a:t>Zuzana Jonáček ,17.10.2018</a:t>
            </a:r>
          </a:p>
          <a:p>
            <a:r>
              <a:rPr lang="sk-SK" sz="1200"/>
              <a:t>Odbor </a:t>
            </a:r>
            <a:r>
              <a:rPr lang="sk-SK" sz="1200" cap="all"/>
              <a:t>emisie a biopalivá </a:t>
            </a:r>
            <a:r>
              <a:rPr lang="sk-SK" sz="1200"/>
              <a:t>- Úsek </a:t>
            </a:r>
            <a:r>
              <a:rPr lang="sk-SK" sz="1200" cap="all"/>
              <a:t>kvalita ovzdušia</a:t>
            </a:r>
          </a:p>
          <a:p>
            <a:r>
              <a:rPr lang="sk-SK"/>
              <a:t> </a:t>
            </a:r>
          </a:p>
          <a:p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232025" cy="457200"/>
          </a:xfrm>
        </p:spPr>
        <p:txBody>
          <a:bodyPr/>
          <a:lstStyle/>
          <a:p>
            <a:r>
              <a:rPr lang="en-US" altLang="sk-SK"/>
              <a:t>Slovak Hydrometerological Institute</a:t>
            </a:r>
            <a:endParaRPr lang="en-US" altLang="sk-SK" dirty="0"/>
          </a:p>
        </p:txBody>
      </p:sp>
    </p:spTree>
    <p:extLst>
      <p:ext uri="{BB962C8B-B14F-4D97-AF65-F5344CB8AC3E}">
        <p14:creationId xmlns:p14="http://schemas.microsoft.com/office/powerpoint/2010/main" val="378548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57" y="1486959"/>
            <a:ext cx="4627570" cy="5102490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095" y="1526714"/>
            <a:ext cx="4389500" cy="251177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7760" y="3946487"/>
            <a:ext cx="4208812" cy="2859272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C338640D-5318-47B3-9E01-7514E067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5" y="304800"/>
            <a:ext cx="8277225" cy="1079500"/>
          </a:xfrm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EMISNÉ TRENDY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229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ÚČTY EMISIÍ DO OVZDUŠIA (AEA)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98525" y="1638258"/>
            <a:ext cx="7772400" cy="5219742"/>
          </a:xfrm>
        </p:spPr>
        <p:txBody>
          <a:bodyPr/>
          <a:lstStyle/>
          <a:p>
            <a:r>
              <a:rPr lang="sk-SK" sz="2100" dirty="0">
                <a:solidFill>
                  <a:srgbClr val="0000B0"/>
                </a:solidFill>
              </a:rPr>
              <a:t>Podávanie správ pod účtami AEA v spolupráci </a:t>
            </a:r>
            <a:r>
              <a:rPr lang="sk-SK" sz="2100" dirty="0" smtClean="0">
                <a:solidFill>
                  <a:srgbClr val="0000B0"/>
                </a:solidFill>
              </a:rPr>
              <a:t/>
            </a:r>
            <a:br>
              <a:rPr lang="sk-SK" sz="2100" dirty="0" smtClean="0">
                <a:solidFill>
                  <a:srgbClr val="0000B0"/>
                </a:solidFill>
              </a:rPr>
            </a:br>
            <a:r>
              <a:rPr lang="sk-SK" sz="2100" dirty="0" smtClean="0">
                <a:solidFill>
                  <a:srgbClr val="0000B0"/>
                </a:solidFill>
              </a:rPr>
              <a:t>so </a:t>
            </a:r>
            <a:r>
              <a:rPr lang="sk-SK" sz="2100" dirty="0">
                <a:solidFill>
                  <a:srgbClr val="0000B0"/>
                </a:solidFill>
              </a:rPr>
              <a:t>Štatistickým úradom SR:</a:t>
            </a:r>
          </a:p>
          <a:p>
            <a:pPr lvl="1">
              <a:spcBef>
                <a:spcPts val="1200"/>
              </a:spcBef>
              <a:buSzPct val="80000"/>
            </a:pPr>
            <a:r>
              <a:rPr lang="sk-SK" b="1" dirty="0"/>
              <a:t>každoročne od roku 2012 k 30.9. rok X-2;</a:t>
            </a:r>
          </a:p>
          <a:p>
            <a:pPr lvl="1">
              <a:spcBef>
                <a:spcPts val="1200"/>
              </a:spcBef>
              <a:buSzPct val="80000"/>
            </a:pPr>
            <a:r>
              <a:rPr lang="sk-SK" b="1" dirty="0"/>
              <a:t>rozsah: skleníkové plyny </a:t>
            </a:r>
            <a:r>
              <a:rPr lang="sk-SK" dirty="0"/>
              <a:t>(CO</a:t>
            </a:r>
            <a:r>
              <a:rPr lang="sk-SK" baseline="-25000" dirty="0"/>
              <a:t>2</a:t>
            </a:r>
            <a:r>
              <a:rPr lang="sk-SK" dirty="0"/>
              <a:t>, CO</a:t>
            </a:r>
            <a:r>
              <a:rPr lang="sk-SK" baseline="-25000" dirty="0"/>
              <a:t>2 </a:t>
            </a:r>
            <a:r>
              <a:rPr lang="sk-SK" dirty="0"/>
              <a:t>z biomasy, CH</a:t>
            </a:r>
            <a:r>
              <a:rPr lang="sk-SK" baseline="-25000" dirty="0"/>
              <a:t>4</a:t>
            </a:r>
            <a:r>
              <a:rPr lang="sk-SK" dirty="0"/>
              <a:t>, N</a:t>
            </a:r>
            <a:r>
              <a:rPr lang="sk-SK" baseline="-25000" dirty="0"/>
              <a:t>2</a:t>
            </a:r>
            <a:r>
              <a:rPr lang="sk-SK" dirty="0"/>
              <a:t>O, </a:t>
            </a:r>
            <a:r>
              <a:rPr lang="sk-SK" dirty="0" err="1"/>
              <a:t>PFCs</a:t>
            </a:r>
            <a:r>
              <a:rPr lang="sk-SK" dirty="0"/>
              <a:t>, HFC, SF</a:t>
            </a:r>
            <a:r>
              <a:rPr lang="sk-SK" baseline="-25000" dirty="0"/>
              <a:t>6</a:t>
            </a:r>
            <a:r>
              <a:rPr lang="sk-SK" dirty="0"/>
              <a:t>) a</a:t>
            </a:r>
            <a:r>
              <a:rPr lang="sk-SK" b="1" dirty="0"/>
              <a:t> znečisťujúce látky </a:t>
            </a:r>
            <a:r>
              <a:rPr lang="sk-SK" dirty="0"/>
              <a:t>(NO</a:t>
            </a:r>
            <a:r>
              <a:rPr lang="sk-SK" baseline="-25000" dirty="0"/>
              <a:t>X</a:t>
            </a:r>
            <a:r>
              <a:rPr lang="sk-SK" dirty="0"/>
              <a:t>, NMVOC, SO</a:t>
            </a:r>
            <a:r>
              <a:rPr lang="sk-SK" baseline="-25000" dirty="0"/>
              <a:t>X</a:t>
            </a:r>
            <a:r>
              <a:rPr lang="sk-SK" dirty="0"/>
              <a:t>, NH</a:t>
            </a:r>
            <a:r>
              <a:rPr lang="sk-SK" b="1" baseline="-25000" dirty="0"/>
              <a:t>3</a:t>
            </a:r>
            <a:r>
              <a:rPr lang="sk-SK" dirty="0"/>
              <a:t>, PM</a:t>
            </a:r>
            <a:r>
              <a:rPr lang="sk-SK" baseline="-25000" dirty="0"/>
              <a:t>2,5</a:t>
            </a:r>
            <a:r>
              <a:rPr lang="sk-SK" dirty="0"/>
              <a:t>, PM</a:t>
            </a:r>
            <a:r>
              <a:rPr lang="sk-SK" baseline="-25000" dirty="0"/>
              <a:t>10</a:t>
            </a:r>
            <a:r>
              <a:rPr lang="sk-SK" dirty="0"/>
              <a:t>, CO);</a:t>
            </a:r>
          </a:p>
          <a:p>
            <a:pPr lvl="1">
              <a:spcBef>
                <a:spcPts val="1200"/>
              </a:spcBef>
              <a:buSzPct val="80000"/>
            </a:pPr>
            <a:r>
              <a:rPr lang="sk-SK" dirty="0"/>
              <a:t>vychádza z emisných inventúr (pre ZL) a z energetických bilancií (GHG), ale v </a:t>
            </a:r>
            <a:r>
              <a:rPr lang="sk-SK" b="1" dirty="0"/>
              <a:t>rozdielnej kategorizácii </a:t>
            </a:r>
            <a:r>
              <a:rPr lang="sk-SK" dirty="0"/>
              <a:t>ekonomických aktivít NACE rev.2 (podľa štatistických pravidiel);</a:t>
            </a:r>
          </a:p>
          <a:p>
            <a:pPr lvl="1">
              <a:spcBef>
                <a:spcPts val="1200"/>
              </a:spcBef>
              <a:buSzPct val="80000"/>
            </a:pPr>
            <a:r>
              <a:rPr lang="sk-SK" dirty="0"/>
              <a:t>predstavuje riešenie náročných úloh pri mapovaní kategórií CRF-NFR-NACE rev2-NEIS kategorizácia;</a:t>
            </a:r>
          </a:p>
          <a:p>
            <a:pPr lvl="1">
              <a:spcBef>
                <a:spcPts val="1200"/>
              </a:spcBef>
            </a:pPr>
            <a:r>
              <a:rPr lang="sk-SK" dirty="0"/>
              <a:t>Sprievodná správa o kvalite podľa štatistických kritérií – dôležitá znalosť </a:t>
            </a:r>
            <a:r>
              <a:rPr lang="sk-SK" dirty="0" smtClean="0"/>
              <a:t>metodiky.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775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ÚČTY EMISIÍ DO OVZDUŠIA (AEA)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98525" y="1508456"/>
            <a:ext cx="7772400" cy="5287997"/>
          </a:xfrm>
        </p:spPr>
        <p:txBody>
          <a:bodyPr/>
          <a:lstStyle/>
          <a:p>
            <a:r>
              <a:rPr lang="sk-SK" sz="2100" dirty="0"/>
              <a:t>V poradí druhý Grant EUROSTAT-u: </a:t>
            </a:r>
            <a:r>
              <a:rPr lang="sk-SK" sz="2100" b="1" i="1" dirty="0">
                <a:solidFill>
                  <a:srgbClr val="0000B0"/>
                </a:solidFill>
              </a:rPr>
              <a:t>Zlepšenie kvality účtov emisií do ovzdušia a rozšírenie poskytovaných časových radov</a:t>
            </a:r>
            <a:r>
              <a:rPr lang="sk-SK" sz="2100" dirty="0"/>
              <a:t> zameraný aj na štatistický prieskum vykurovania domácností tuhým </a:t>
            </a:r>
            <a:r>
              <a:rPr lang="sk-SK" sz="2100" dirty="0" smtClean="0"/>
              <a:t>palivom;</a:t>
            </a:r>
            <a:endParaRPr lang="sk-SK" sz="2100" dirty="0"/>
          </a:p>
          <a:p>
            <a:r>
              <a:rPr lang="sk-SK" sz="2100" dirty="0"/>
              <a:t>Prvé hodnotenie z EUROSTAT-u (projekt končil 30.9.2018)....</a:t>
            </a:r>
            <a:r>
              <a:rPr lang="sk-SK" sz="2100" i="1" dirty="0"/>
              <a:t>t</a:t>
            </a:r>
            <a:r>
              <a:rPr lang="en-US" sz="2100" i="1" dirty="0"/>
              <a:t>hank you very much for the deliverables of the report. I think your report is </a:t>
            </a:r>
            <a:r>
              <a:rPr lang="en-US" sz="2100" b="1" i="1" dirty="0">
                <a:solidFill>
                  <a:srgbClr val="0000B0"/>
                </a:solidFill>
              </a:rPr>
              <a:t>excellent and truly an example for others. Congratulations</a:t>
            </a:r>
            <a:r>
              <a:rPr lang="en-US" sz="2100" i="1" dirty="0">
                <a:solidFill>
                  <a:srgbClr val="0000B0"/>
                </a:solidFill>
              </a:rPr>
              <a:t>!</a:t>
            </a:r>
            <a:endParaRPr lang="sk-SK" sz="2100" i="1" dirty="0">
              <a:solidFill>
                <a:srgbClr val="0000B0"/>
              </a:solidFill>
            </a:endParaRPr>
          </a:p>
          <a:p>
            <a:r>
              <a:rPr lang="sk-SK" sz="2100" dirty="0"/>
              <a:t>Environmentálne účty sú jednou časťou rozsiahlej agendy </a:t>
            </a:r>
            <a:r>
              <a:rPr lang="sk-SK" sz="2100" dirty="0" smtClean="0"/>
              <a:t>EUROSTAT-u, </a:t>
            </a:r>
            <a:r>
              <a:rPr lang="sk-SK" sz="2100" dirty="0"/>
              <a:t>ktoré sú zamerané na hodnotenie ekonomických, environmentálnych benefitov a/alebo nedostatkov jednotlivých kategórií ekonomickej činnosti krajín (čiže ako ktorý sektor činnosti prispieva k tvorbe HDP, k zhoršeniu kvality ovzdušia, environmentálne dane na uhlík atď.)...z tohto je možné robiť a plánovať ďalšie opatrenia a politiky.</a:t>
            </a:r>
          </a:p>
        </p:txBody>
      </p:sp>
    </p:spTree>
    <p:extLst>
      <p:ext uri="{BB962C8B-B14F-4D97-AF65-F5344CB8AC3E}">
        <p14:creationId xmlns:p14="http://schemas.microsoft.com/office/powerpoint/2010/main" val="3536896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Dostupnosť: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NECD:</a:t>
            </a:r>
          </a:p>
          <a:p>
            <a:pPr lvl="1"/>
            <a:r>
              <a:rPr lang="en-GB" dirty="0">
                <a:hlinkClick r:id="rId2"/>
              </a:rPr>
              <a:t>https://cdr.eionet.europa.eu/sk/eu/nec_revised/</a:t>
            </a:r>
            <a:endParaRPr lang="sk-SK" dirty="0"/>
          </a:p>
          <a:p>
            <a:r>
              <a:rPr lang="sk-SK" dirty="0"/>
              <a:t>CLRTAP:</a:t>
            </a:r>
          </a:p>
          <a:p>
            <a:pPr lvl="1"/>
            <a:r>
              <a:rPr lang="en-GB" dirty="0">
                <a:hlinkClick r:id="rId3"/>
              </a:rPr>
              <a:t>https://cdr.eionet.europa.eu/sk/un/clrtap/</a:t>
            </a:r>
            <a:endParaRPr lang="sk-SK" dirty="0"/>
          </a:p>
          <a:p>
            <a:r>
              <a:rPr lang="sk-SK" dirty="0"/>
              <a:t>AEA:</a:t>
            </a:r>
          </a:p>
          <a:p>
            <a:pPr lvl="1"/>
            <a:r>
              <a:rPr lang="en-GB" dirty="0">
                <a:hlinkClick r:id="rId4"/>
              </a:rPr>
              <a:t>http://www.shmu.sk/sk/?page=992</a:t>
            </a:r>
            <a:endParaRPr lang="sk-SK" dirty="0"/>
          </a:p>
          <a:p>
            <a:r>
              <a:rPr lang="sk-SK" dirty="0"/>
              <a:t>SAŽP:</a:t>
            </a:r>
          </a:p>
          <a:p>
            <a:pPr lvl="1"/>
            <a:r>
              <a:rPr lang="sk-SK" dirty="0">
                <a:hlinkClick r:id="rId5"/>
              </a:rPr>
              <a:t>http://www.enviroportal.sk/indicator/detail?id=141</a:t>
            </a:r>
            <a:endParaRPr lang="sk-SK" dirty="0"/>
          </a:p>
          <a:p>
            <a:r>
              <a:rPr lang="sk-SK" dirty="0"/>
              <a:t>ŠÚ SR:</a:t>
            </a:r>
          </a:p>
          <a:p>
            <a:pPr lvl="1"/>
            <a:r>
              <a:rPr lang="sk-SK" dirty="0"/>
              <a:t>Štatistická ročenka SR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61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pozornosť!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19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91548"/>
            <a:ext cx="8277225" cy="10795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LEGISLATÍVNE POVINNOSTI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14400" y="1529309"/>
            <a:ext cx="7772400" cy="4721087"/>
          </a:xfrm>
        </p:spPr>
        <p:txBody>
          <a:bodyPr/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§"/>
            </a:pPr>
            <a:r>
              <a:rPr lang="sk-SK" dirty="0"/>
              <a:t>Dohovor EHK OSN o diaľkovom znečisťovaní ovzdušia prechádzajúcom hranicami štátov z roku 1979 a jeho protokoly (</a:t>
            </a:r>
            <a:r>
              <a:rPr lang="sk-SK" b="1" dirty="0"/>
              <a:t>CLRTAP</a:t>
            </a:r>
            <a:r>
              <a:rPr lang="sk-SK" dirty="0" smtClean="0"/>
              <a:t>):</a:t>
            </a:r>
          </a:p>
          <a:p>
            <a:pPr marL="857250" lvl="1" indent="-285750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§"/>
            </a:pPr>
            <a:r>
              <a:rPr lang="sk-SK" sz="1400" dirty="0"/>
              <a:t>Protokol o znižovaní </a:t>
            </a:r>
            <a:r>
              <a:rPr lang="sk-SK" sz="1400" dirty="0" err="1"/>
              <a:t>acidifikácie</a:t>
            </a:r>
            <a:r>
              <a:rPr lang="sk-SK" sz="1400" dirty="0"/>
              <a:t>, </a:t>
            </a:r>
            <a:r>
              <a:rPr lang="sk-SK" sz="1400" dirty="0" err="1"/>
              <a:t>eutrofizácie</a:t>
            </a:r>
            <a:r>
              <a:rPr lang="sk-SK" sz="1400" dirty="0"/>
              <a:t> a prízemného </a:t>
            </a:r>
            <a:r>
              <a:rPr lang="sk-SK" sz="1400" dirty="0" smtClean="0"/>
              <a:t>ozónu (1999) </a:t>
            </a:r>
            <a:r>
              <a:rPr lang="sk-SK" sz="1400" dirty="0"/>
              <a:t>a jeho </a:t>
            </a:r>
            <a:r>
              <a:rPr lang="sk-SK" sz="1400" dirty="0" smtClean="0"/>
              <a:t>zmenená a doplnená verzia </a:t>
            </a:r>
            <a:r>
              <a:rPr lang="sk-SK" sz="1400" dirty="0"/>
              <a:t>z roku </a:t>
            </a:r>
            <a:r>
              <a:rPr lang="sk-SK" sz="1400" dirty="0" smtClean="0"/>
              <a:t>2012</a:t>
            </a:r>
          </a:p>
          <a:p>
            <a:pPr marL="857250" lvl="1" indent="-285750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§"/>
            </a:pPr>
            <a:r>
              <a:rPr lang="sk-SK" sz="1400" dirty="0"/>
              <a:t>Protokol o </a:t>
            </a:r>
            <a:r>
              <a:rPr lang="sk-SK" sz="1400" dirty="0" err="1"/>
              <a:t>perzistentných</a:t>
            </a:r>
            <a:r>
              <a:rPr lang="sk-SK" sz="1400" dirty="0"/>
              <a:t> organických znečisťujúcich látkach </a:t>
            </a:r>
            <a:r>
              <a:rPr lang="sk-SK" sz="1400" dirty="0" smtClean="0"/>
              <a:t>(1998) a </a:t>
            </a:r>
            <a:r>
              <a:rPr lang="sk-SK" sz="1400" dirty="0"/>
              <a:t>jeho </a:t>
            </a:r>
            <a:r>
              <a:rPr lang="sk-SK" sz="1400" dirty="0" smtClean="0"/>
              <a:t>zmenená a doplnená verzia </a:t>
            </a:r>
            <a:r>
              <a:rPr lang="sk-SK" sz="1400" dirty="0"/>
              <a:t>z roku </a:t>
            </a:r>
            <a:r>
              <a:rPr lang="sk-SK" sz="1400" dirty="0" smtClean="0"/>
              <a:t>2009</a:t>
            </a:r>
          </a:p>
          <a:p>
            <a:pPr marL="857250" lvl="1" indent="-285750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§"/>
            </a:pPr>
            <a:r>
              <a:rPr lang="sk-SK" sz="1400" dirty="0"/>
              <a:t>Protokol o ťažkých </a:t>
            </a:r>
            <a:r>
              <a:rPr lang="sk-SK" sz="1400" dirty="0" smtClean="0"/>
              <a:t>kovoch (1998) </a:t>
            </a:r>
            <a:r>
              <a:rPr lang="sk-SK" sz="1400" dirty="0"/>
              <a:t>a jeho zmenená a doplnená </a:t>
            </a:r>
            <a:r>
              <a:rPr lang="sk-SK" sz="1400" dirty="0" smtClean="0"/>
              <a:t>verzia </a:t>
            </a:r>
            <a:r>
              <a:rPr lang="sk-SK" sz="1400" dirty="0"/>
              <a:t>z roku 2012</a:t>
            </a:r>
            <a:endParaRPr lang="sk-SK" sz="1400" dirty="0" smtClean="0"/>
          </a:p>
          <a:p>
            <a:pPr marL="857250" lvl="1" indent="-285750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§"/>
            </a:pPr>
            <a:r>
              <a:rPr lang="pt-BR" sz="1400" dirty="0"/>
              <a:t>Protokol o ďalšom znižovaní emisií </a:t>
            </a:r>
            <a:r>
              <a:rPr lang="pt-BR" sz="1400" dirty="0" smtClean="0"/>
              <a:t>síry</a:t>
            </a:r>
            <a:r>
              <a:rPr lang="sk-SK" sz="1400" dirty="0" smtClean="0"/>
              <a:t> (1994)</a:t>
            </a:r>
          </a:p>
          <a:p>
            <a:pPr marL="857250" lvl="1" indent="-285750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§"/>
            </a:pPr>
            <a:r>
              <a:rPr lang="sk-SK" sz="1400" dirty="0"/>
              <a:t>Protokol o kontrole emisií prchavých organických </a:t>
            </a:r>
            <a:r>
              <a:rPr lang="sk-SK" sz="1400" dirty="0" smtClean="0"/>
              <a:t>látok alebo </a:t>
            </a:r>
            <a:r>
              <a:rPr lang="sk-SK" sz="1400" dirty="0"/>
              <a:t>ich cezhraničných </a:t>
            </a:r>
            <a:r>
              <a:rPr lang="sk-SK" sz="1400" dirty="0" smtClean="0"/>
              <a:t>tokov (1991)</a:t>
            </a:r>
          </a:p>
          <a:p>
            <a:pPr marL="857250" lvl="1" indent="-285750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§"/>
            </a:pPr>
            <a:r>
              <a:rPr lang="sk-SK" sz="1400" dirty="0"/>
              <a:t>Protokol o kontrole oxidov dusíka alebo ich cezhraničných </a:t>
            </a:r>
            <a:r>
              <a:rPr lang="sk-SK" sz="1400" dirty="0" smtClean="0"/>
              <a:t>tokov (1988)</a:t>
            </a:r>
          </a:p>
          <a:p>
            <a:pPr marL="857250" lvl="1" indent="-285750">
              <a:lnSpc>
                <a:spcPct val="120000"/>
              </a:lnSpc>
              <a:spcBef>
                <a:spcPts val="1200"/>
              </a:spcBef>
              <a:buSzPct val="150000"/>
              <a:buFont typeface="Wingdings" panose="05000000000000000000" pitchFamily="2" charset="2"/>
              <a:buChar char="§"/>
            </a:pPr>
            <a:r>
              <a:rPr lang="sk-SK" sz="1400" dirty="0"/>
              <a:t>Protokol o znížení emisií síry alebo ich cezhraničných tokov najmenej o 30</a:t>
            </a:r>
            <a:r>
              <a:rPr lang="sk-SK" sz="1400" dirty="0" smtClean="0"/>
              <a:t>% (1985)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369555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LEGISLATÍVNE POVINNOSTI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79229" y="1667608"/>
            <a:ext cx="7772400" cy="1453662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SzPct val="150000"/>
              <a:buFont typeface="Wingdings" panose="05000000000000000000" pitchFamily="2" charset="2"/>
              <a:buChar char="§"/>
            </a:pPr>
            <a:r>
              <a:rPr lang="sk-SK" dirty="0"/>
              <a:t>Smernica EP a Rady (EÚ) 2016/2284 o znížení národných emisií určitých látok znečisťujúcich ovzdušie, ktorou sa mení smernica 2003/35/ES a zrušuje smernica 2001/81/ES (</a:t>
            </a:r>
            <a:r>
              <a:rPr lang="sk-SK" b="1" dirty="0"/>
              <a:t>NECD</a:t>
            </a:r>
            <a:r>
              <a:rPr lang="sk-SK" dirty="0"/>
              <a:t>); </a:t>
            </a:r>
            <a:endParaRPr lang="sk-SK" dirty="0">
              <a:solidFill>
                <a:schemeClr val="accent2"/>
              </a:solidFill>
            </a:endParaRPr>
          </a:p>
          <a:p>
            <a:pPr>
              <a:spcBef>
                <a:spcPts val="1200"/>
              </a:spcBef>
            </a:pPr>
            <a:endParaRPr lang="sk-SK" dirty="0"/>
          </a:p>
          <a:p>
            <a:endParaRPr lang="en-GB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86816"/>
              </p:ext>
            </p:extLst>
          </p:nvPr>
        </p:nvGraphicFramePr>
        <p:xfrm>
          <a:off x="1213337" y="3121270"/>
          <a:ext cx="7457588" cy="210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{8EC20E35-A176-4012-BC5E-935CFFF8708E}</a:tableStyleId>
              </a:tblPr>
              <a:tblGrid>
                <a:gridCol w="1845176">
                  <a:extLst>
                    <a:ext uri="{9D8B030D-6E8A-4147-A177-3AD203B41FA5}">
                      <a16:colId xmlns:a16="http://schemas.microsoft.com/office/drawing/2014/main" val="1731073885"/>
                    </a:ext>
                  </a:extLst>
                </a:gridCol>
                <a:gridCol w="1870804">
                  <a:extLst>
                    <a:ext uri="{9D8B030D-6E8A-4147-A177-3AD203B41FA5}">
                      <a16:colId xmlns:a16="http://schemas.microsoft.com/office/drawing/2014/main" val="2225912580"/>
                    </a:ext>
                  </a:extLst>
                </a:gridCol>
                <a:gridCol w="1870804">
                  <a:extLst>
                    <a:ext uri="{9D8B030D-6E8A-4147-A177-3AD203B41FA5}">
                      <a16:colId xmlns:a16="http://schemas.microsoft.com/office/drawing/2014/main" val="3685421395"/>
                    </a:ext>
                  </a:extLst>
                </a:gridCol>
                <a:gridCol w="1870804">
                  <a:extLst>
                    <a:ext uri="{9D8B030D-6E8A-4147-A177-3AD203B41FA5}">
                      <a16:colId xmlns:a16="http://schemas.microsoft.com/office/drawing/2014/main" val="477533201"/>
                    </a:ext>
                  </a:extLst>
                </a:gridCol>
              </a:tblGrid>
              <a:tr h="300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Záväzok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u="none" strike="noStrike" dirty="0">
                          <a:effectLst/>
                          <a:latin typeface="+mn-lt"/>
                        </a:rPr>
                        <a:t>2010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u="none" strike="noStrike" dirty="0">
                          <a:effectLst/>
                          <a:latin typeface="+mn-lt"/>
                        </a:rPr>
                        <a:t>2020-2029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u="none" strike="noStrike" dirty="0">
                          <a:effectLst/>
                          <a:latin typeface="+mn-lt"/>
                        </a:rPr>
                        <a:t>2030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198749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u="none" strike="noStrike" dirty="0">
                          <a:effectLst/>
                          <a:latin typeface="+mn-lt"/>
                        </a:rPr>
                        <a:t>[</a:t>
                      </a:r>
                      <a:r>
                        <a:rPr lang="en-GB" sz="1800" b="1" u="none" strike="noStrike" dirty="0" err="1">
                          <a:effectLst/>
                          <a:latin typeface="+mn-lt"/>
                        </a:rPr>
                        <a:t>kt</a:t>
                      </a:r>
                      <a:r>
                        <a:rPr lang="en-GB" sz="1800" b="1" u="none" strike="noStrike" dirty="0">
                          <a:effectLst/>
                          <a:latin typeface="+mn-lt"/>
                        </a:rPr>
                        <a:t>]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u="none" strike="noStrike" dirty="0">
                          <a:effectLst/>
                          <a:latin typeface="+mn-lt"/>
                        </a:rPr>
                        <a:t>[%]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u="none" strike="noStrike" dirty="0">
                          <a:effectLst/>
                          <a:latin typeface="+mn-lt"/>
                        </a:rPr>
                        <a:t>[%]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517621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u="none" strike="noStrike" dirty="0">
                          <a:effectLst/>
                          <a:latin typeface="+mn-lt"/>
                        </a:rPr>
                        <a:t>NOx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130.0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-36%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-50%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8999729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u="none" strike="noStrike" dirty="0">
                          <a:effectLst/>
                          <a:latin typeface="+mn-lt"/>
                        </a:rPr>
                        <a:t>NMVOC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140.0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-18%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>
                          <a:effectLst/>
                          <a:latin typeface="+mn-lt"/>
                        </a:rPr>
                        <a:t>-32%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0725611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u="none" strike="noStrike" dirty="0">
                          <a:effectLst/>
                          <a:latin typeface="+mn-lt"/>
                        </a:rPr>
                        <a:t>NH</a:t>
                      </a:r>
                      <a:r>
                        <a:rPr lang="en-GB" sz="1800" b="0" u="none" strike="noStrike" baseline="-25000" dirty="0">
                          <a:effectLst/>
                          <a:latin typeface="+mn-lt"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>
                          <a:effectLst/>
                          <a:latin typeface="+mn-lt"/>
                        </a:rPr>
                        <a:t>39.0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-15%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-30%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3331537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u="none" strike="noStrike" dirty="0" err="1">
                          <a:effectLst/>
                          <a:latin typeface="+mn-lt"/>
                        </a:rPr>
                        <a:t>SOx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>
                          <a:effectLst/>
                          <a:latin typeface="+mn-lt"/>
                        </a:rPr>
                        <a:t>110.0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-57%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-82%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9874754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u="none" strike="noStrike" dirty="0">
                          <a:effectLst/>
                          <a:latin typeface="+mn-lt"/>
                        </a:rPr>
                        <a:t>PM2.5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-36%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-49%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1996934"/>
                  </a:ext>
                </a:extLst>
              </a:tr>
            </a:tbl>
          </a:graphicData>
        </a:graphic>
      </p:graphicFrame>
      <p:sp>
        <p:nvSpPr>
          <p:cNvPr id="7" name="Zástupný objekt pre obsah 2"/>
          <p:cNvSpPr txBox="1">
            <a:spLocks/>
          </p:cNvSpPr>
          <p:nvPr/>
        </p:nvSpPr>
        <p:spPr bwMode="auto">
          <a:xfrm>
            <a:off x="1045429" y="5395546"/>
            <a:ext cx="7772400" cy="12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81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B0"/>
              </a:buClr>
              <a:buSzPct val="9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525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6C700"/>
              </a:buClr>
              <a:buSzPct val="6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955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0000"/>
            </a:pPr>
            <a:r>
              <a:rPr lang="sk-SK" dirty="0" smtClean="0"/>
              <a:t>Nariadenie EP a Rady (EÚ) č. 691/2011 o európskych ekonomických environmentálnych účtoch, Príloha I: Modul pre účty emisií do ovzdušia (</a:t>
            </a:r>
            <a:r>
              <a:rPr lang="sk-SK" b="1" dirty="0" smtClean="0"/>
              <a:t>AEA</a:t>
            </a:r>
            <a:r>
              <a:rPr lang="sk-SK" dirty="0" smtClean="0"/>
              <a:t>)</a:t>
            </a:r>
          </a:p>
          <a:p>
            <a:pPr>
              <a:buSzPct val="80000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01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ROZSAH A FORMA REPORTOVANIA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98525" y="1679712"/>
            <a:ext cx="7772400" cy="4873488"/>
          </a:xfrm>
        </p:spPr>
        <p:txBody>
          <a:bodyPr/>
          <a:lstStyle/>
          <a:p>
            <a:r>
              <a:rPr lang="sk-SK" sz="2100" dirty="0">
                <a:solidFill>
                  <a:srgbClr val="0000B0"/>
                </a:solidFill>
              </a:rPr>
              <a:t>Podávanie správ pod CLRTAP a pod NECD:</a:t>
            </a:r>
          </a:p>
          <a:p>
            <a:pPr lvl="1">
              <a:buSzPct val="80000"/>
            </a:pPr>
            <a:r>
              <a:rPr lang="sk-SK" dirty="0"/>
              <a:t>oxidy dusíka (</a:t>
            </a:r>
            <a:r>
              <a:rPr lang="sk-SK" b="1" dirty="0"/>
              <a:t>NO</a:t>
            </a:r>
            <a:r>
              <a:rPr lang="sk-SK" b="1" baseline="-25000" dirty="0"/>
              <a:t>X</a:t>
            </a:r>
            <a:r>
              <a:rPr lang="sk-SK" dirty="0"/>
              <a:t>), </a:t>
            </a:r>
            <a:r>
              <a:rPr lang="sk-SK" dirty="0" err="1"/>
              <a:t>nemetánové</a:t>
            </a:r>
            <a:r>
              <a:rPr lang="sk-SK" dirty="0"/>
              <a:t> prchavé organické látky (</a:t>
            </a:r>
            <a:r>
              <a:rPr lang="sk-SK" b="1" dirty="0"/>
              <a:t>NMVOC</a:t>
            </a:r>
            <a:r>
              <a:rPr lang="sk-SK" dirty="0"/>
              <a:t>), oxid siričitý (</a:t>
            </a:r>
            <a:r>
              <a:rPr lang="sk-SK" b="1" dirty="0"/>
              <a:t>SO</a:t>
            </a:r>
            <a:r>
              <a:rPr lang="sk-SK" b="1" baseline="-25000" dirty="0"/>
              <a:t>2</a:t>
            </a:r>
            <a:r>
              <a:rPr lang="sk-SK" dirty="0"/>
              <a:t>), amoniak (</a:t>
            </a:r>
            <a:r>
              <a:rPr lang="sk-SK" b="1" dirty="0"/>
              <a:t>NH</a:t>
            </a:r>
            <a:r>
              <a:rPr lang="sk-SK" b="1" baseline="-25000" dirty="0"/>
              <a:t>3</a:t>
            </a:r>
            <a:r>
              <a:rPr lang="sk-SK" dirty="0"/>
              <a:t>), tuhé znečisťujúce látky (</a:t>
            </a:r>
            <a:r>
              <a:rPr lang="sk-SK" b="1" dirty="0"/>
              <a:t>TZL</a:t>
            </a:r>
            <a:r>
              <a:rPr lang="sk-SK" dirty="0"/>
              <a:t>), prachové častice pod 10 µm (</a:t>
            </a:r>
            <a:r>
              <a:rPr lang="sk-SK" b="1" dirty="0"/>
              <a:t>PM</a:t>
            </a:r>
            <a:r>
              <a:rPr lang="sk-SK" b="1" baseline="-25000" dirty="0"/>
              <a:t>10</a:t>
            </a:r>
            <a:r>
              <a:rPr lang="sk-SK" dirty="0"/>
              <a:t>), prachové častice pod 2,5 µm (</a:t>
            </a:r>
            <a:r>
              <a:rPr lang="sk-SK" b="1" dirty="0"/>
              <a:t>PM</a:t>
            </a:r>
            <a:r>
              <a:rPr lang="sk-SK" b="1" baseline="-25000" dirty="0"/>
              <a:t>2,5</a:t>
            </a:r>
            <a:r>
              <a:rPr lang="sk-SK" dirty="0"/>
              <a:t>), čierny uhlík (</a:t>
            </a:r>
            <a:r>
              <a:rPr lang="sk-SK" b="1" dirty="0"/>
              <a:t>BC</a:t>
            </a:r>
            <a:r>
              <a:rPr lang="sk-SK" dirty="0"/>
              <a:t>), oxid uhoľnatý (</a:t>
            </a:r>
            <a:r>
              <a:rPr lang="sk-SK" b="1" dirty="0"/>
              <a:t>CO</a:t>
            </a:r>
            <a:r>
              <a:rPr lang="sk-SK" dirty="0"/>
              <a:t>), ťažké kovy (</a:t>
            </a:r>
            <a:r>
              <a:rPr lang="sk-SK" b="1" dirty="0"/>
              <a:t>Pb, Cd, Hg, As, Cr, Cu, Ni, Se a Zn</a:t>
            </a:r>
            <a:r>
              <a:rPr lang="sk-SK" dirty="0"/>
              <a:t>) a perzistentné organické látky (</a:t>
            </a:r>
            <a:r>
              <a:rPr lang="sk-SK" b="1" dirty="0"/>
              <a:t>PCDD/F, </a:t>
            </a:r>
            <a:r>
              <a:rPr lang="sk-SK" b="1" dirty="0" err="1"/>
              <a:t>PCBs</a:t>
            </a:r>
            <a:r>
              <a:rPr lang="sk-SK" b="1" dirty="0"/>
              <a:t>, HCB a PAH</a:t>
            </a:r>
            <a:r>
              <a:rPr lang="sk-SK" dirty="0"/>
              <a:t>);</a:t>
            </a:r>
          </a:p>
          <a:p>
            <a:pPr lvl="1">
              <a:buSzPct val="80000"/>
            </a:pPr>
            <a:r>
              <a:rPr lang="sk-SK" dirty="0"/>
              <a:t>kategorizácia podľa </a:t>
            </a:r>
            <a:r>
              <a:rPr lang="sk-SK" b="1" dirty="0"/>
              <a:t>NFR14 = 127 kategórií činností zoradených vo viacerých sektoroch;</a:t>
            </a:r>
          </a:p>
          <a:p>
            <a:pPr lvl="1">
              <a:buSzPct val="80000"/>
            </a:pPr>
            <a:r>
              <a:rPr lang="sk-SK" b="1" dirty="0"/>
              <a:t>sektory: </a:t>
            </a:r>
            <a:r>
              <a:rPr lang="sk-SK" altLang="sk-SK" dirty="0"/>
              <a:t>energetika vrátane dopravy, priemyselné procesy a používanie produktov, poľnohospodárstvo, odpady;</a:t>
            </a:r>
          </a:p>
          <a:p>
            <a:pPr lvl="1">
              <a:buSzPct val="80000"/>
            </a:pPr>
            <a:r>
              <a:rPr lang="sk-SK" dirty="0"/>
              <a:t>rozsah od roku </a:t>
            </a:r>
            <a:r>
              <a:rPr lang="sk-SK" b="1" dirty="0"/>
              <a:t>1990 </a:t>
            </a:r>
            <a:r>
              <a:rPr lang="sk-SK" dirty="0"/>
              <a:t>do roku </a:t>
            </a:r>
            <a:r>
              <a:rPr lang="sk-SK" b="1" dirty="0"/>
              <a:t>X-2 = aktuálne 27 rokov;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687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ROZSAH A FORMA REPORTOVANIA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>
                <a:solidFill>
                  <a:srgbClr val="0000B0"/>
                </a:solidFill>
              </a:rPr>
              <a:t>Sprievodná Informatívna správa o inventúrach (IIR</a:t>
            </a:r>
            <a:r>
              <a:rPr lang="sk-SK" sz="2400" dirty="0" smtClean="0">
                <a:solidFill>
                  <a:srgbClr val="0000B0"/>
                </a:solidFill>
              </a:rPr>
              <a:t>)</a:t>
            </a:r>
          </a:p>
          <a:p>
            <a:pPr lvl="1"/>
            <a:r>
              <a:rPr lang="sk-SK" sz="2200" dirty="0" smtClean="0"/>
              <a:t>Minimálne požiadavky stanovené v smernici</a:t>
            </a:r>
          </a:p>
          <a:p>
            <a:pPr lvl="1"/>
            <a:r>
              <a:rPr lang="sk-SK" sz="2200" dirty="0" smtClean="0"/>
              <a:t>V roku 2017 náš odbor získal jedno </a:t>
            </a:r>
            <a:r>
              <a:rPr lang="sk-SK" sz="2200" smtClean="0"/>
              <a:t>z ocenení</a:t>
            </a:r>
            <a:r>
              <a:rPr lang="sk-SK" sz="2200" dirty="0" smtClean="0"/>
              <a:t>, ktoré sú každoročne udeľované v rámci stretnutia pracovnej skupiny pre emisné inventúry a projekcie (TFEIP)</a:t>
            </a:r>
            <a:endParaRPr lang="sk-SK" sz="22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7" y="3924300"/>
            <a:ext cx="3853543" cy="269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0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14400" y="1696278"/>
            <a:ext cx="7772400" cy="4247322"/>
          </a:xfrm>
        </p:spPr>
        <p:txBody>
          <a:bodyPr/>
          <a:lstStyle/>
          <a:p>
            <a:pPr lvl="0"/>
            <a:r>
              <a:rPr lang="sk-SK" sz="2100" dirty="0">
                <a:solidFill>
                  <a:srgbClr val="0000B0"/>
                </a:solidFill>
              </a:rPr>
              <a:t>Termíny podávania inventúr a správ:</a:t>
            </a:r>
          </a:p>
          <a:p>
            <a:pPr lvl="1">
              <a:spcBef>
                <a:spcPts val="1200"/>
              </a:spcBef>
              <a:buSzPct val="80000"/>
            </a:pPr>
            <a:r>
              <a:rPr lang="sk-SK" dirty="0"/>
              <a:t>15. február: </a:t>
            </a:r>
            <a:r>
              <a:rPr lang="sk-SK" b="1" dirty="0"/>
              <a:t>národné emisné inventúry znečisťujúcich látok </a:t>
            </a:r>
            <a:r>
              <a:rPr lang="sk-SK" dirty="0"/>
              <a:t>(každoročne);</a:t>
            </a:r>
          </a:p>
          <a:p>
            <a:pPr lvl="1">
              <a:spcBef>
                <a:spcPts val="1200"/>
              </a:spcBef>
              <a:buSzPct val="80000"/>
            </a:pPr>
            <a:r>
              <a:rPr lang="sk-SK" dirty="0"/>
              <a:t>15. marca: </a:t>
            </a:r>
            <a:r>
              <a:rPr lang="sk-SK" b="1" dirty="0"/>
              <a:t>informatívna správa o inventúre </a:t>
            </a:r>
            <a:r>
              <a:rPr lang="sk-SK" dirty="0"/>
              <a:t>(každoročne);</a:t>
            </a:r>
          </a:p>
          <a:p>
            <a:pPr lvl="1">
              <a:spcBef>
                <a:spcPts val="1200"/>
              </a:spcBef>
              <a:buSzPct val="80000"/>
            </a:pPr>
            <a:r>
              <a:rPr lang="sk-SK" dirty="0"/>
              <a:t>15. marca: </a:t>
            </a:r>
            <a:r>
              <a:rPr lang="sk-SK" b="1" dirty="0"/>
              <a:t>projekcie emisií </a:t>
            </a:r>
            <a:r>
              <a:rPr lang="sk-SK" dirty="0"/>
              <a:t>(každé dva roky pre </a:t>
            </a:r>
            <a:r>
              <a:rPr lang="en-GB" dirty="0"/>
              <a:t>SO</a:t>
            </a:r>
            <a:r>
              <a:rPr lang="en-GB" baseline="-25000" dirty="0"/>
              <a:t>2</a:t>
            </a:r>
            <a:r>
              <a:rPr lang="en-GB" dirty="0"/>
              <a:t>, NOx, NH</a:t>
            </a:r>
            <a:r>
              <a:rPr lang="en-GB" baseline="-25000" dirty="0"/>
              <a:t>3</a:t>
            </a:r>
            <a:r>
              <a:rPr lang="en-GB" dirty="0"/>
              <a:t>, NMVOC, PM</a:t>
            </a:r>
            <a:r>
              <a:rPr lang="en-GB" baseline="-25000" dirty="0"/>
              <a:t>2,5</a:t>
            </a:r>
            <a:r>
              <a:rPr lang="sk-SK" dirty="0"/>
              <a:t>);</a:t>
            </a:r>
          </a:p>
          <a:p>
            <a:pPr lvl="1">
              <a:spcBef>
                <a:spcPts val="1200"/>
              </a:spcBef>
              <a:buSzPct val="80000"/>
            </a:pPr>
            <a:r>
              <a:rPr lang="sk-SK" dirty="0"/>
              <a:t>1. mája: </a:t>
            </a:r>
            <a:r>
              <a:rPr lang="sk-SK" b="1" dirty="0" err="1"/>
              <a:t>gridy</a:t>
            </a:r>
            <a:r>
              <a:rPr lang="sk-SK" b="1" dirty="0"/>
              <a:t> – priestorovo rozložené emisie </a:t>
            </a:r>
            <a:r>
              <a:rPr lang="sk-SK" dirty="0"/>
              <a:t>(každé 4 roky pre </a:t>
            </a:r>
            <a:r>
              <a:rPr lang="en-GB" dirty="0"/>
              <a:t>SO</a:t>
            </a:r>
            <a:r>
              <a:rPr lang="en-GB" baseline="-25000" dirty="0"/>
              <a:t>2</a:t>
            </a:r>
            <a:r>
              <a:rPr lang="en-GB" dirty="0"/>
              <a:t>, NOx, NH</a:t>
            </a:r>
            <a:r>
              <a:rPr lang="en-GB" baseline="-25000" dirty="0"/>
              <a:t>3</a:t>
            </a:r>
            <a:r>
              <a:rPr lang="en-GB" dirty="0"/>
              <a:t>, NMVOC, PM</a:t>
            </a:r>
            <a:r>
              <a:rPr lang="en-GB" baseline="-25000" dirty="0"/>
              <a:t>2,5</a:t>
            </a:r>
            <a:r>
              <a:rPr lang="sk-SK" dirty="0"/>
              <a:t>, PM</a:t>
            </a:r>
            <a:r>
              <a:rPr lang="sk-SK" baseline="-25000" dirty="0"/>
              <a:t>10</a:t>
            </a:r>
            <a:r>
              <a:rPr lang="sk-SK" dirty="0"/>
              <a:t>, BC, CO, Pb, Cd, Hg, PCDD/F, </a:t>
            </a:r>
            <a:r>
              <a:rPr lang="sk-SK" dirty="0" err="1"/>
              <a:t>PAHs</a:t>
            </a:r>
            <a:r>
              <a:rPr lang="sk-SK" dirty="0"/>
              <a:t>, HCB, </a:t>
            </a:r>
            <a:r>
              <a:rPr lang="sk-SK" dirty="0" err="1"/>
              <a:t>PCBs</a:t>
            </a:r>
            <a:r>
              <a:rPr lang="sk-SK" dirty="0"/>
              <a:t>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57AD118-7B9A-4566-A94C-16B4DEB94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5" y="304800"/>
            <a:ext cx="8277225" cy="1079500"/>
          </a:xfrm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ROZSAH A FORMA REPORTOVANIA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48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FA4BB19E-ADEF-46EA-AEC8-E210AAB1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5" y="304800"/>
            <a:ext cx="8277225" cy="1079500"/>
          </a:xfrm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ROČNÝ CYKLUS PRÍPRAVY INVENTÚRY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7" y="1528998"/>
            <a:ext cx="9144793" cy="52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23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114" y="1634591"/>
            <a:ext cx="4309026" cy="5050364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E1D287F8-511A-43DF-B185-8B6C17760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5" y="304800"/>
            <a:ext cx="8277225" cy="1079500"/>
          </a:xfrm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EMISNÉ TRENDY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1827"/>
            <a:ext cx="4505334" cy="531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2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54" y="1624517"/>
            <a:ext cx="4233734" cy="508511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605" y="1624517"/>
            <a:ext cx="4337985" cy="5085114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6A7C479D-BC0E-4055-9F05-3088CFFB0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5" y="304800"/>
            <a:ext cx="8277225" cy="1079500"/>
          </a:xfrm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EMISNÉ TRENDY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7639505"/>
      </p:ext>
    </p:extLst>
  </p:cSld>
  <p:clrMapOvr>
    <a:masterClrMapping/>
  </p:clrMapOvr>
</p:sld>
</file>

<file path=ppt/theme/theme1.xml><?xml version="1.0" encoding="utf-8"?>
<a:theme xmlns:a="http://schemas.openxmlformats.org/drawingml/2006/main" name="SHMU Usek">
  <a:themeElements>
    <a:clrScheme name="SHMU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SHMU">
      <a:majorFont>
        <a:latin typeface="Impact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HMU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MU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MU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MU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MU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MU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MU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MU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MU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MU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MU Usek" id="{477573ED-C99B-4C25-A6D7-1A472F34A52D}" vid="{5F1CE243-5F09-4529-A2BE-5D0A61FC60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SHMU Usek</Template>
  <TotalTime>685</TotalTime>
  <Words>726</Words>
  <Application>Microsoft Office PowerPoint</Application>
  <PresentationFormat>Prezentácia na obrazovke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Impact</vt:lpstr>
      <vt:lpstr>Times New Roman</vt:lpstr>
      <vt:lpstr>Wingdings</vt:lpstr>
      <vt:lpstr>SHMU Usek</vt:lpstr>
      <vt:lpstr>EMISNÉ INVENTÚRY ZNEČISŤUJÚCICH LÁTOK</vt:lpstr>
      <vt:lpstr>LEGISLATÍVNE POVINNOSTI</vt:lpstr>
      <vt:lpstr>LEGISLATÍVNE POVINNOSTI</vt:lpstr>
      <vt:lpstr>ROZSAH A FORMA REPORTOVANIA</vt:lpstr>
      <vt:lpstr>ROZSAH A FORMA REPORTOVANIA</vt:lpstr>
      <vt:lpstr>ROZSAH A FORMA REPORTOVANIA</vt:lpstr>
      <vt:lpstr>ROČNÝ CYKLUS PRÍPRAVY INVENTÚRY</vt:lpstr>
      <vt:lpstr>EMISNÉ TRENDY</vt:lpstr>
      <vt:lpstr>EMISNÉ TRENDY</vt:lpstr>
      <vt:lpstr>EMISNÉ TRENDY</vt:lpstr>
      <vt:lpstr>ÚČTY EMISIÍ DO OVZDUŠIA (AEA)</vt:lpstr>
      <vt:lpstr>ÚČTY EMISIÍ DO OVZDUŠIA (AEA)</vt:lpstr>
      <vt:lpstr>Dostupnosť:</vt:lpstr>
      <vt:lpstr>Ďakujem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Inventúry znečisťujúcich látok</dc:title>
  <dc:creator>Jonáček Zuzana</dc:creator>
  <cp:lastModifiedBy>Jonáček Zuzana</cp:lastModifiedBy>
  <cp:revision>46</cp:revision>
  <dcterms:created xsi:type="dcterms:W3CDTF">2018-10-03T07:54:09Z</dcterms:created>
  <dcterms:modified xsi:type="dcterms:W3CDTF">2018-10-19T10:25:22Z</dcterms:modified>
</cp:coreProperties>
</file>